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71" r:id="rId26"/>
  </p:sldIdLst>
  <p:sldSz cx="18288000" cy="10287000"/>
  <p:notesSz cx="6858000" cy="9144000"/>
  <p:embeddedFontLst>
    <p:embeddedFont>
      <p:font typeface="Helvetica World Bold" panose="020B0604020202020204" charset="-128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Semi-Bold" panose="020B0604020202020204" charset="0"/>
      <p:bold r:id="rId33"/>
    </p:embeddedFont>
    <p:embeddedFont>
      <p:font typeface="Montserrat Semi-Bold Bold" panose="020B0604020202020204" charset="0"/>
      <p:bold r:id="rId34"/>
    </p:embeddedFont>
    <p:embeddedFont>
      <p:font typeface="Times New Roman Bold" panose="02020803070505020304" pitchFamily="18" charset="0"/>
      <p:bold r:id="rId35"/>
    </p:embeddedFont>
    <p:embeddedFont>
      <p:font typeface="Times New Roman Italics" panose="020B0604020202020204" charset="0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5446B-43FF-487C-951E-CAF3A2F614A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05006-9A1E-4630-8C94-703A80392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5006-9A1E-4630-8C94-703A80392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4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5006-9A1E-4630-8C94-703A80392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0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7.png"/><Relationship Id="rId5" Type="http://schemas.openxmlformats.org/officeDocument/2006/relationships/image" Target="../media/image8.sv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sv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15.svg"/><Relationship Id="rId10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svg"/><Relationship Id="rId7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sv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models/blob/master/research/object_detection/g3doc/tf2_detection_zoo.md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sv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8.svg"/><Relationship Id="rId10" Type="http://schemas.openxmlformats.org/officeDocument/2006/relationships/image" Target="../media/image17.sv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78.sv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4.svg"/><Relationship Id="rId1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8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5" Type="http://schemas.openxmlformats.org/officeDocument/2006/relationships/image" Target="../media/image8.sv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sv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sv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onathan-hui.medium.com/?source=post_page-----5425656ae359--------------------------------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svg"/><Relationship Id="rId7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68031">
            <a:off x="5299691" y="6328608"/>
            <a:ext cx="16043781" cy="130392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075256" y="-3663528"/>
            <a:ext cx="23733924" cy="95798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61561">
            <a:off x="-1527350" y="-3289733"/>
            <a:ext cx="11672992" cy="94869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18718" y="1047750"/>
            <a:ext cx="8229600" cy="82296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790254" y="1300236"/>
            <a:ext cx="7686528" cy="76865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32347" y="1561393"/>
            <a:ext cx="7202343" cy="720231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2070" r="-32070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44000" y="1047750"/>
            <a:ext cx="2193244" cy="21932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482477" y="7496336"/>
            <a:ext cx="930921" cy="930921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5105189" y="6225233"/>
            <a:ext cx="3964899" cy="0"/>
          </a:xfrm>
          <a:prstGeom prst="line">
            <a:avLst/>
          </a:prstGeom>
          <a:ln w="47625" cap="flat">
            <a:solidFill>
              <a:srgbClr val="003D8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891873" y="7627692"/>
            <a:ext cx="1688402" cy="21667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850092" cy="8500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0102" y="4275410"/>
            <a:ext cx="9110152" cy="152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20"/>
              </a:lnSpc>
            </a:pPr>
            <a:r>
              <a:rPr lang="en-US" sz="8945">
                <a:solidFill>
                  <a:srgbClr val="FFFFFF"/>
                </a:solidFill>
                <a:latin typeface="Montserrat Semi-Bold Bold" panose="00000800000000000000"/>
              </a:rPr>
              <a:t>TENSORFLOW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7805" y="6332003"/>
            <a:ext cx="9610132" cy="9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95"/>
              </a:lnSpc>
            </a:pPr>
            <a:r>
              <a:rPr lang="en-US" sz="5785">
                <a:solidFill>
                  <a:srgbClr val="38B6FF"/>
                </a:solidFill>
                <a:latin typeface="Montserrat Semi-Bold Bold" panose="00000800000000000000"/>
              </a:rPr>
              <a:t>OBJECT DETECTION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3317" y="1236576"/>
            <a:ext cx="38800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 Bold" panose="00000800000000000000"/>
              </a:rPr>
              <a:t>NguyenTanHoang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63923" y="1262136"/>
            <a:ext cx="38800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 Bold" panose="00000800000000000000"/>
              </a:rPr>
              <a:t>NguyenCongQuy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3307504" y="8817401"/>
            <a:ext cx="11672992" cy="9486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012636" y="1668284"/>
            <a:ext cx="8578903" cy="43296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30947" y="1375348"/>
            <a:ext cx="3731698" cy="18005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82619" y="3294576"/>
            <a:ext cx="6827374" cy="63374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512317" y="6968229"/>
            <a:ext cx="5996224" cy="234431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78233" y="176135"/>
            <a:ext cx="13485390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5. EVALUATION AND PERFORMANCE METRICS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24238" y="6407524"/>
            <a:ext cx="12347479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Precision (Accuracy)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3621" y="1107579"/>
            <a:ext cx="1136934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Loss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2645" y="2886271"/>
            <a:ext cx="1234747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5"/>
              </a:lnSpc>
            </a:pPr>
            <a:r>
              <a:rPr lang="en-US" sz="2500">
                <a:solidFill>
                  <a:srgbClr val="5271FF"/>
                </a:solidFill>
                <a:latin typeface="Helvetica World Bold" panose="020B0800040000020004" charset="-122"/>
              </a:rPr>
              <a:t>Recall (Sensitivity)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6254" y="800735"/>
            <a:ext cx="12347479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Intersection over Union (IoU)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0520" y="1760391"/>
            <a:ext cx="7158767" cy="39720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70828" y="2042607"/>
            <a:ext cx="5108912" cy="34076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2490" y="5985693"/>
            <a:ext cx="1432420" cy="1429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7064" y="7668473"/>
            <a:ext cx="1263272" cy="12632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602342" y="7009813"/>
            <a:ext cx="3311301" cy="2097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71251" y="7628649"/>
            <a:ext cx="3977437" cy="237363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91285" y="233171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6. DEPLOYMENT AND INFERENCE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12347479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26B7FF"/>
                </a:solidFill>
                <a:latin typeface="Helvetica World Bold" panose="020B0800040000020004" charset="-122"/>
              </a:rPr>
              <a:t>Exporting and deploying trained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85491" y="1028700"/>
            <a:ext cx="6806048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26B7FF"/>
                </a:solidFill>
                <a:latin typeface="Helvetica World Bold" panose="020B0800040000020004" charset="-122"/>
              </a:rPr>
              <a:t>Object detection in real-time using pre-trained models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06635" y="5669327"/>
            <a:ext cx="1506178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 u="sng">
                <a:solidFill>
                  <a:srgbClr val="26B7FF"/>
                </a:solidFill>
                <a:latin typeface="Helvetica World Bold" panose="020B0800040000020004" charset="-122"/>
              </a:rPr>
              <a:t>Challenges and limitations of deploying object detection models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0336" y="6334807"/>
            <a:ext cx="4092598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28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6B7FF"/>
                </a:solidFill>
                <a:latin typeface="Helvetica World Bold" panose="020B0800040000020004" charset="-122"/>
              </a:rPr>
              <a:t>Acquiring high-quality data large enough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18091" y="6401482"/>
            <a:ext cx="713144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28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6B7FF"/>
                </a:solidFill>
                <a:latin typeface="Helvetica World Bold" panose="020B0800040000020004" charset="-122"/>
              </a:rPr>
              <a:t>Audience diversity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0336" y="7895786"/>
            <a:ext cx="4419278" cy="157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28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6B7FF"/>
                </a:solidFill>
                <a:latin typeface="Helvetica World Bold" panose="020B0800040000020004" charset="-122"/>
              </a:rPr>
              <a:t>Reducing accuracy can lead to erroneous results and affect application performance.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91967" y="6401482"/>
            <a:ext cx="4478861" cy="11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2875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26B7FF"/>
                </a:solidFill>
                <a:latin typeface="Helvetica World Bold" panose="020B0800040000020004" charset="-122"/>
              </a:rPr>
              <a:t>Some object recognition models have low interpretability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3307503" y="8360837"/>
            <a:ext cx="11672992" cy="9486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792267" y="-3171511"/>
            <a:ext cx="12514885" cy="12514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63C24-37BA-F5CF-5D75-0B8EC4AF839B}"/>
              </a:ext>
            </a:extLst>
          </p:cNvPr>
          <p:cNvSpPr txBox="1"/>
          <p:nvPr/>
        </p:nvSpPr>
        <p:spPr>
          <a:xfrm>
            <a:off x="3733800" y="1830480"/>
            <a:ext cx="77724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7.1</a:t>
            </a:r>
            <a:r>
              <a:rPr lang="en-US" sz="4000" dirty="0">
                <a:solidFill>
                  <a:srgbClr val="26B7FF"/>
                </a:solidFill>
                <a:latin typeface="Montserrat Semi-Bold Bold" panose="00000800000000000000"/>
              </a:rPr>
              <a:t> </a:t>
            </a:r>
            <a:r>
              <a:rPr lang="en-US" sz="4000" dirty="0">
                <a:solidFill>
                  <a:srgbClr val="26B7FF"/>
                </a:solidFill>
                <a:latin typeface="+mj-lt"/>
                <a:cs typeface="Browallia New" panose="020B0502040204020203" pitchFamily="34" charset="-34"/>
              </a:rPr>
              <a:t>Setting up the environment </a:t>
            </a:r>
            <a:r>
              <a:rPr lang="en-US" sz="4000" dirty="0">
                <a:solidFill>
                  <a:srgbClr val="26B7FF"/>
                </a:solidFill>
                <a:latin typeface="+mj-lt"/>
              </a:rPr>
              <a:t> 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E4B1967-7B80-73EF-88E0-C83007F1FA13}"/>
              </a:ext>
            </a:extLst>
          </p:cNvPr>
          <p:cNvSpPr txBox="1"/>
          <p:nvPr/>
        </p:nvSpPr>
        <p:spPr>
          <a:xfrm>
            <a:off x="3733800" y="3023137"/>
            <a:ext cx="777239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7.2 </a:t>
            </a:r>
            <a:r>
              <a:rPr lang="en-US" sz="4000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dirty="0">
                <a:solidFill>
                  <a:srgbClr val="26B7FF"/>
                </a:solidFill>
                <a:latin typeface="+mj-lt"/>
              </a:rPr>
              <a:t> Object Detection Zoo  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ED8A2C8-EF2F-BFDB-B5C6-759CB91EBB20}"/>
              </a:ext>
            </a:extLst>
          </p:cNvPr>
          <p:cNvSpPr txBox="1"/>
          <p:nvPr/>
        </p:nvSpPr>
        <p:spPr>
          <a:xfrm>
            <a:off x="3733800" y="5895359"/>
            <a:ext cx="10907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7.4 Object Detection with some pre-trained models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A5CE348-E3BA-5472-9E1A-A0E09023F122}"/>
              </a:ext>
            </a:extLst>
          </p:cNvPr>
          <p:cNvSpPr txBox="1"/>
          <p:nvPr/>
        </p:nvSpPr>
        <p:spPr>
          <a:xfrm>
            <a:off x="7539137" y="345400"/>
            <a:ext cx="351452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Montserrat Semi-Bold Bold" panose="00000800000000000000"/>
              </a:rPr>
              <a:t>7. PRACTICE</a:t>
            </a: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955571C4-ED79-DD90-13E5-3DFDE24B7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10687" y="1676551"/>
            <a:ext cx="829576" cy="829576"/>
          </a:xfrm>
          <a:prstGeom prst="rect">
            <a:avLst/>
          </a:prstGeom>
        </p:spPr>
      </p:pic>
      <p:pic>
        <p:nvPicPr>
          <p:cNvPr id="14" name="Picture 26">
            <a:extLst>
              <a:ext uri="{FF2B5EF4-FFF2-40B4-BE49-F238E27FC236}">
                <a16:creationId xmlns:a16="http://schemas.microsoft.com/office/drawing/2014/main" id="{2739C16E-A9AD-0E9B-AF66-C426853D9A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71844" y="1829126"/>
            <a:ext cx="507262" cy="52442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E3C14DDB-8D13-2AB3-0749-57D24075A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10687" y="2933357"/>
            <a:ext cx="829576" cy="829576"/>
          </a:xfrm>
          <a:prstGeom prst="rect">
            <a:avLst/>
          </a:prstGeom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9D553754-0BCD-9CFE-8B98-735463BB77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71844" y="3085932"/>
            <a:ext cx="507262" cy="524425"/>
          </a:xfrm>
          <a:prstGeom prst="rect">
            <a:avLst/>
          </a:prstGeom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79A518C3-D3CF-A138-C2BE-F2AA5FF06B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10687" y="4327747"/>
            <a:ext cx="829576" cy="829576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5C6E382C-435C-3BEE-3DC3-6CB2E37E92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71844" y="4480322"/>
            <a:ext cx="507262" cy="524425"/>
          </a:xfrm>
          <a:prstGeom prst="rect">
            <a:avLst/>
          </a:prstGeom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88DB2E70-F002-165A-81B2-2E22E5531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10687" y="5797153"/>
            <a:ext cx="829576" cy="829576"/>
          </a:xfrm>
          <a:prstGeom prst="rect">
            <a:avLst/>
          </a:prstGeom>
        </p:spPr>
      </p:pic>
      <p:pic>
        <p:nvPicPr>
          <p:cNvPr id="22" name="Picture 26">
            <a:extLst>
              <a:ext uri="{FF2B5EF4-FFF2-40B4-BE49-F238E27FC236}">
                <a16:creationId xmlns:a16="http://schemas.microsoft.com/office/drawing/2014/main" id="{B0E175EC-46C4-4E1F-EF68-CF706B2C14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71844" y="5934737"/>
            <a:ext cx="507262" cy="524425"/>
          </a:xfrm>
          <a:prstGeom prst="rect">
            <a:avLst/>
          </a:prstGeom>
        </p:spPr>
      </p:pic>
      <p:sp>
        <p:nvSpPr>
          <p:cNvPr id="25" name="TextBox 7">
            <a:extLst>
              <a:ext uri="{FF2B5EF4-FFF2-40B4-BE49-F238E27FC236}">
                <a16:creationId xmlns:a16="http://schemas.microsoft.com/office/drawing/2014/main" id="{A50E5070-28B7-6A0D-C79C-B4350D4C3E0C}"/>
              </a:ext>
            </a:extLst>
          </p:cNvPr>
          <p:cNvSpPr txBox="1"/>
          <p:nvPr/>
        </p:nvSpPr>
        <p:spPr>
          <a:xfrm>
            <a:off x="3678008" y="4390456"/>
            <a:ext cx="102108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dirty="0">
                <a:solidFill>
                  <a:srgbClr val="26B7FF"/>
                </a:solidFill>
                <a:latin typeface="+mj-lt"/>
              </a:rPr>
              <a:t> Object Detection Implementation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14460" y="203815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7.1 Setting up the environment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91E3579E-5B5A-7C52-3265-2B4EC681D012}"/>
              </a:ext>
            </a:extLst>
          </p:cNvPr>
          <p:cNvSpPr txBox="1"/>
          <p:nvPr/>
        </p:nvSpPr>
        <p:spPr>
          <a:xfrm>
            <a:off x="2362200" y="1257300"/>
            <a:ext cx="6994624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Tool Requirements</a:t>
            </a:r>
          </a:p>
          <a:p>
            <a:pPr algn="just">
              <a:lnSpc>
                <a:spcPts val="4600"/>
              </a:lnSpc>
            </a:pPr>
            <a:endParaRPr lang="en-US" sz="4000" b="1" dirty="0">
              <a:solidFill>
                <a:srgbClr val="26B7FF"/>
              </a:solidFill>
              <a:latin typeface="+mj-lt"/>
            </a:endParaRPr>
          </a:p>
          <a:p>
            <a:pPr marL="742950" indent="-742950" algn="just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Anaconda </a:t>
            </a:r>
          </a:p>
          <a:p>
            <a:pPr algn="just">
              <a:lnSpc>
                <a:spcPts val="4600"/>
              </a:lnSpc>
            </a:pPr>
            <a:endParaRPr lang="en-US" sz="4000" dirty="0">
              <a:solidFill>
                <a:srgbClr val="26B7FF"/>
              </a:solidFill>
              <a:latin typeface="+mj-lt"/>
            </a:endParaRPr>
          </a:p>
          <a:p>
            <a:pPr marL="742950" indent="-742950" algn="just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Visual Studio Code</a:t>
            </a:r>
          </a:p>
          <a:p>
            <a:pPr algn="just"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 </a:t>
            </a:r>
          </a:p>
          <a:p>
            <a:pPr marL="742950" indent="-742950" algn="just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Python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76C49A-96F1-3BD3-F8CF-3CF305365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591" y="2202057"/>
            <a:ext cx="2514818" cy="7925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4BEBC6-5F43-90FB-7390-F91A63EEF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339" y="3452113"/>
            <a:ext cx="1163533" cy="11635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CF9D2D-982B-2D60-38A5-D362FF4DD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398" y="4723193"/>
            <a:ext cx="2825011" cy="840613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21300CB5-B72C-5DB7-273C-66C2D800155D}"/>
              </a:ext>
            </a:extLst>
          </p:cNvPr>
          <p:cNvSpPr txBox="1"/>
          <p:nvPr/>
        </p:nvSpPr>
        <p:spPr>
          <a:xfrm>
            <a:off x="2376337" y="6037705"/>
            <a:ext cx="707246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Create the working environment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D0AD3E-E056-9212-59A8-202F1489D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017" y="7079038"/>
            <a:ext cx="12144631" cy="270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14460" y="203815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7.1 Setting up the environment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1300CB5-B72C-5DB7-273C-66C2D800155D}"/>
              </a:ext>
            </a:extLst>
          </p:cNvPr>
          <p:cNvSpPr txBox="1"/>
          <p:nvPr/>
        </p:nvSpPr>
        <p:spPr>
          <a:xfrm>
            <a:off x="2171498" y="4370777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Download CUDA and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cuDNN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C2534-70CC-8A1E-64E3-00AC1AD25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872" y="1976931"/>
            <a:ext cx="12104860" cy="2023569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Activate the working environment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60E0F-9F35-34B9-B6A0-F785724DC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872" y="5317716"/>
            <a:ext cx="12134356" cy="170218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FBF6E5F6-4A47-31F4-9F9E-31C9EA979CED}"/>
              </a:ext>
            </a:extLst>
          </p:cNvPr>
          <p:cNvSpPr txBox="1"/>
          <p:nvPr/>
        </p:nvSpPr>
        <p:spPr>
          <a:xfrm>
            <a:off x="2171498" y="7430398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Download GPU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57326-1855-C159-B287-2CEF49879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872" y="8199366"/>
            <a:ext cx="10089328" cy="1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14460" y="203815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7.1 Setting up the environment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Check GPU working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BF6E5F6-4A47-31F4-9F9E-31C9EA979CED}"/>
              </a:ext>
            </a:extLst>
          </p:cNvPr>
          <p:cNvSpPr txBox="1"/>
          <p:nvPr/>
        </p:nvSpPr>
        <p:spPr>
          <a:xfrm>
            <a:off x="2318982" y="5593255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Install OpenCV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E30F9-F20D-AD6F-C389-0B62EBF5B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954" y="2098116"/>
            <a:ext cx="11604766" cy="3273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47D303-11FA-0D20-4EC6-B996323D1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450" y="6404315"/>
            <a:ext cx="11575270" cy="18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3307504" y="8360837"/>
            <a:ext cx="11672992" cy="9486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869585" y="-3171511"/>
            <a:ext cx="12514885" cy="12514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7E4B1967-7B80-73EF-88E0-C83007F1FA13}"/>
              </a:ext>
            </a:extLst>
          </p:cNvPr>
          <p:cNvSpPr txBox="1"/>
          <p:nvPr/>
        </p:nvSpPr>
        <p:spPr>
          <a:xfrm>
            <a:off x="5478452" y="3890417"/>
            <a:ext cx="777239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+mj-lt"/>
              </a:rPr>
              <a:t>7.2 </a:t>
            </a:r>
            <a:r>
              <a:rPr lang="en-US" sz="4000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dirty="0">
                <a:solidFill>
                  <a:srgbClr val="26B7FF"/>
                </a:solidFill>
                <a:latin typeface="+mj-lt"/>
              </a:rPr>
              <a:t> Object Detection Zoo  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A5CE348-E3BA-5472-9E1A-A0E09023F122}"/>
              </a:ext>
            </a:extLst>
          </p:cNvPr>
          <p:cNvSpPr txBox="1"/>
          <p:nvPr/>
        </p:nvSpPr>
        <p:spPr>
          <a:xfrm>
            <a:off x="7539137" y="345400"/>
            <a:ext cx="351452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Montserrat Semi-Bold Bold" panose="00000800000000000000"/>
              </a:rPr>
              <a:t>7. PRACTICE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7A335-7713-2999-C50F-D7F0741D4AE5}"/>
              </a:ext>
            </a:extLst>
          </p:cNvPr>
          <p:cNvSpPr txBox="1"/>
          <p:nvPr/>
        </p:nvSpPr>
        <p:spPr>
          <a:xfrm>
            <a:off x="6096000" y="4578752"/>
            <a:ext cx="793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models/tf2_detection_zoo.md at master · </a:t>
            </a:r>
            <a:r>
              <a:rPr lang="en-US" dirty="0" err="1">
                <a:hlinkClick r:id="rId8"/>
              </a:rPr>
              <a:t>tensorflow</a:t>
            </a:r>
            <a:r>
              <a:rPr lang="en-US" dirty="0">
                <a:hlinkClick r:id="rId8"/>
              </a:rPr>
              <a:t>/models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Implementaion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1300CB5-B72C-5DB7-273C-66C2D800155D}"/>
              </a:ext>
            </a:extLst>
          </p:cNvPr>
          <p:cNvSpPr txBox="1"/>
          <p:nvPr/>
        </p:nvSpPr>
        <p:spPr>
          <a:xfrm>
            <a:off x="2364505" y="4486325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Define first method (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readClasses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)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Install library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1C87FA-A6FC-2AD3-56B5-C0BE07394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795" y="2051483"/>
            <a:ext cx="8966157" cy="2319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BA396-99AF-3733-FBCA-D59787DAC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647" y="5392179"/>
            <a:ext cx="9004305" cy="258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C2386-BD3B-3E8A-D62F-03C4BF547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5104" y="5392179"/>
            <a:ext cx="5894145" cy="25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Implementaion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3335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Define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downloadModel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A2BDB-61FC-DCAB-0877-CE18F267D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868" y="2068436"/>
            <a:ext cx="13463001" cy="324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19D903-C511-CA24-1E6D-D61E1FB43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543" y="5971915"/>
            <a:ext cx="13409653" cy="38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Implementation 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Result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ACC01-0ECC-20A8-D3DC-898FE989B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542" y="2000749"/>
            <a:ext cx="9709057" cy="324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8E4F2-5A07-89B3-524E-FB3B5019E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542" y="5676900"/>
            <a:ext cx="9998328" cy="37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182828" flipH="1">
            <a:off x="-3501723" y="6700899"/>
            <a:ext cx="10497244" cy="85313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0573142" y="-805301"/>
            <a:ext cx="13384723" cy="133847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9083845" y="1169537"/>
            <a:ext cx="11254338" cy="1125433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94430" y="759784"/>
            <a:ext cx="5105077" cy="51050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1107" y="916470"/>
            <a:ext cx="4791725" cy="479170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6898" r="-49767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6517602">
            <a:off x="15828526" y="8928323"/>
            <a:ext cx="5794056" cy="57940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708891" flipH="1">
            <a:off x="15759197" y="9662124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99693" y="1017892"/>
            <a:ext cx="844411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1. INTRODUCTION TO OBJECT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90157" y="2382481"/>
            <a:ext cx="1141651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2. OVERVIEW OF TENSORFLOW OBJECT DETECTION 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0157" y="3831732"/>
            <a:ext cx="1095126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3. OBJECT DETECTION MODELS AND ARCHITECTURES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62831" y="5108181"/>
            <a:ext cx="1089957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4. TRAINING AN OBJECT DETECTION MODEL WITH TENSORFLOW OBJECT DETECTION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9263" y="6600513"/>
            <a:ext cx="1004662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5. EVALUATION AND PERFORMANCE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9693" y="7842810"/>
            <a:ext cx="681575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6. DEPLOYMENT AND INFERENCE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23988" y="9120135"/>
            <a:ext cx="276496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sz="3000">
                <a:solidFill>
                  <a:srgbClr val="26B7FF"/>
                </a:solidFill>
                <a:latin typeface="Montserrat Semi-Bold Bold" panose="00000800000000000000"/>
              </a:rPr>
              <a:t>7. PRACTICE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827259"/>
            <a:ext cx="829576" cy="8295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6322221"/>
            <a:ext cx="829576" cy="8295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2210855"/>
            <a:ext cx="829576" cy="82957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7637572"/>
            <a:ext cx="829576" cy="82957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3592881"/>
            <a:ext cx="829576" cy="82957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4936556"/>
            <a:ext cx="829576" cy="82957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94412" y="8800523"/>
            <a:ext cx="829576" cy="8295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979834"/>
            <a:ext cx="507262" cy="52442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6474796"/>
            <a:ext cx="507262" cy="52442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2363431"/>
            <a:ext cx="507262" cy="52442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7790147"/>
            <a:ext cx="507262" cy="52442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3745457"/>
            <a:ext cx="507262" cy="52442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5089131"/>
            <a:ext cx="507262" cy="52442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55569" y="8953098"/>
            <a:ext cx="507262" cy="52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Implementation 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Define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loadModel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79057-CE65-16C6-2EDC-8A2CDE9C0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982" y="2278937"/>
            <a:ext cx="14158452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3239C7-E313-F290-46A6-E5042DCC0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272" y="4701222"/>
            <a:ext cx="14236056" cy="2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Implementation 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82728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Define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createBoundingBox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239C3-905B-649B-F2DD-25C4D63B7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316" y="1976931"/>
            <a:ext cx="9664083" cy="80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0659607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7.3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Tensorflow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Object Detection Implementation 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2318982" y="1257300"/>
            <a:ext cx="112446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Define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predictImage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and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predictVideo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782CF-C4E4-8630-3A06-8AF988824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982" y="1934844"/>
            <a:ext cx="9819670" cy="80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20396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7.4 Object Detection with some pre-trained models</a:t>
            </a:r>
          </a:p>
          <a:p>
            <a:pPr algn="just">
              <a:lnSpc>
                <a:spcPts val="4600"/>
              </a:lnSpc>
            </a:pPr>
            <a:endParaRPr lang="en-US" sz="4000" b="1" dirty="0">
              <a:solidFill>
                <a:srgbClr val="26B7FF"/>
              </a:solidFill>
              <a:latin typeface="+mj-lt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11734800" y="1467498"/>
            <a:ext cx="39294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EfficientNet</a:t>
            </a:r>
            <a:endParaRPr lang="en-US" sz="4000" b="1" dirty="0">
              <a:solidFill>
                <a:srgbClr val="26B7FF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68DDA-4F43-41E9-7BD4-504343EE2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019" y="2095500"/>
            <a:ext cx="5933344" cy="3664151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BDAABE31-C6FC-D88A-5D53-5E1B800274F4}"/>
              </a:ext>
            </a:extLst>
          </p:cNvPr>
          <p:cNvSpPr txBox="1"/>
          <p:nvPr/>
        </p:nvSpPr>
        <p:spPr>
          <a:xfrm>
            <a:off x="2471382" y="1409700"/>
            <a:ext cx="39294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SSD </a:t>
            </a: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MobileNet</a:t>
            </a:r>
            <a:endParaRPr lang="en-US" sz="4000" b="1" dirty="0">
              <a:solidFill>
                <a:srgbClr val="26B7FF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CB11E-D890-C408-7C27-462C49B28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2057402"/>
            <a:ext cx="6408236" cy="3843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02BFCF-468F-B7BD-45CA-989E08839EDD}"/>
              </a:ext>
            </a:extLst>
          </p:cNvPr>
          <p:cNvSpPr txBox="1"/>
          <p:nvPr/>
        </p:nvSpPr>
        <p:spPr>
          <a:xfrm>
            <a:off x="6918273" y="5579889"/>
            <a:ext cx="392941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FasterRCNN</a:t>
            </a:r>
            <a:endParaRPr lang="en-US" sz="4000" b="1" dirty="0">
              <a:solidFill>
                <a:srgbClr val="26B7FF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8A4515-F4D9-F912-20C7-328E3D923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811" y="6221810"/>
            <a:ext cx="6793265" cy="40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495800" y="259423"/>
            <a:ext cx="120396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4000" b="1" dirty="0">
                <a:solidFill>
                  <a:srgbClr val="26B7FF"/>
                </a:solidFill>
                <a:latin typeface="+mj-lt"/>
              </a:rPr>
              <a:t>7.4 Object Detection with some pre-trained models</a:t>
            </a:r>
          </a:p>
          <a:p>
            <a:pPr algn="just">
              <a:lnSpc>
                <a:spcPts val="4600"/>
              </a:lnSpc>
            </a:pPr>
            <a:endParaRPr lang="en-US" sz="4000" b="1" dirty="0">
              <a:solidFill>
                <a:srgbClr val="26B7FF"/>
              </a:solidFill>
              <a:latin typeface="+mj-lt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F222096-07C4-28D1-AB77-8400EC594D1A}"/>
              </a:ext>
            </a:extLst>
          </p:cNvPr>
          <p:cNvSpPr txBox="1"/>
          <p:nvPr/>
        </p:nvSpPr>
        <p:spPr>
          <a:xfrm>
            <a:off x="1371600" y="1414903"/>
            <a:ext cx="523618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EfficientNet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on Video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2BFCF-468F-B7BD-45CA-989E08839EDD}"/>
              </a:ext>
            </a:extLst>
          </p:cNvPr>
          <p:cNvSpPr txBox="1"/>
          <p:nvPr/>
        </p:nvSpPr>
        <p:spPr>
          <a:xfrm>
            <a:off x="11780890" y="1333376"/>
            <a:ext cx="5197527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b="1" dirty="0" err="1">
                <a:solidFill>
                  <a:srgbClr val="26B7FF"/>
                </a:solidFill>
                <a:latin typeface="+mj-lt"/>
              </a:rPr>
              <a:t>FasterRCNN</a:t>
            </a:r>
            <a:r>
              <a:rPr lang="en-US" sz="4000" b="1" dirty="0">
                <a:solidFill>
                  <a:srgbClr val="26B7FF"/>
                </a:solidFill>
                <a:latin typeface="+mj-lt"/>
              </a:rPr>
              <a:t> on webcam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02F04-9ED3-F9C7-D1CA-3B130CF8B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141" y="2183376"/>
            <a:ext cx="8071567" cy="491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F9B02-74FB-8C98-4731-138E03FB4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7339" y="2168242"/>
            <a:ext cx="6934200" cy="49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27258"/>
            <a:ext cx="850092" cy="8500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9730" y="8568288"/>
            <a:ext cx="568032" cy="5680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668031">
            <a:off x="5299691" y="6328608"/>
            <a:ext cx="16043781" cy="130392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075256" y="-3663528"/>
            <a:ext cx="23733924" cy="95798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61561">
            <a:off x="-1640334" y="-3262465"/>
            <a:ext cx="11672992" cy="948695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518718" y="1047750"/>
            <a:ext cx="8229600" cy="82296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90254" y="1300236"/>
            <a:ext cx="7686528" cy="76865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850092" cy="850092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32347" y="1561393"/>
            <a:ext cx="7202343" cy="720231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39121" r="-47245" b="-24167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1047750"/>
            <a:ext cx="2193244" cy="219324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82477" y="7496336"/>
            <a:ext cx="930921" cy="930921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5105189" y="6225233"/>
            <a:ext cx="3964899" cy="0"/>
          </a:xfrm>
          <a:prstGeom prst="line">
            <a:avLst/>
          </a:prstGeom>
          <a:ln w="47625" cap="flat">
            <a:solidFill>
              <a:srgbClr val="003D8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44806" y="3495370"/>
            <a:ext cx="8614052" cy="172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65"/>
              </a:lnSpc>
            </a:pPr>
            <a:r>
              <a:rPr lang="en-US" sz="10115">
                <a:solidFill>
                  <a:srgbClr val="FFFFFF"/>
                </a:solidFill>
                <a:latin typeface="Montserrat Semi-Bold Bold" panose="00000800000000000000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175" y="5001480"/>
            <a:ext cx="8639684" cy="73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0"/>
              </a:lnSpc>
            </a:pPr>
            <a:r>
              <a:rPr lang="en-US" sz="4320" spc="773">
                <a:solidFill>
                  <a:srgbClr val="FFFFFF"/>
                </a:solidFill>
                <a:latin typeface="Montserrat Semi-Bold" panose="00000700000000000000"/>
              </a:rPr>
              <a:t>FOR YOUR ATTENTION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13317" y="1236576"/>
            <a:ext cx="38800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 Bold" panose="00000800000000000000"/>
              </a:rPr>
              <a:t>NguyenTanHoang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63923" y="1262136"/>
            <a:ext cx="388007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 Semi-Bold Bold" panose="00000800000000000000"/>
              </a:rPr>
              <a:t>NguyenCongQuy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891128" y="6722121"/>
            <a:ext cx="2428122" cy="3116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3121712" y="8360837"/>
            <a:ext cx="11672992" cy="9486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283733" y="1028700"/>
            <a:ext cx="3512534" cy="35125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99629" y="1136465"/>
            <a:ext cx="3280742" cy="3280742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502958" y="1247932"/>
            <a:ext cx="3074083" cy="307407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8888" r="-38888"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140571" y="3528583"/>
            <a:ext cx="3616674" cy="240884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969891" y="3798457"/>
            <a:ext cx="3667336" cy="242907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899710" y="7045326"/>
            <a:ext cx="3941492" cy="22522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858966" y="7009019"/>
            <a:ext cx="3665146" cy="244098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180371" y="4760309"/>
            <a:ext cx="3859628" cy="29477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29595" y="441325"/>
            <a:ext cx="11390666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1. INTRODUCTION TO OBJECT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3666" y="1310815"/>
            <a:ext cx="12186051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Object detection is a technique in the field of computer vision, it is used to detect and determine the position of objects in an image or video.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3666" y="2784967"/>
            <a:ext cx="12186051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R-CNN, Fast R-CNN, Faster R-CNN, SSD, YOLO và RetinaNet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2313" y="6101080"/>
            <a:ext cx="4716286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500">
                <a:solidFill>
                  <a:srgbClr val="5271FF"/>
                </a:solidFill>
                <a:latin typeface="Helvetica World Bold" panose="020B0800040000020004" charset="-122"/>
              </a:rPr>
              <a:t>Industrial and manufacturing automation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58966" y="6297295"/>
            <a:ext cx="388918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500">
                <a:solidFill>
                  <a:srgbClr val="5271FF"/>
                </a:solidFill>
                <a:latin typeface="Helvetica World Bold" panose="020B0800040000020004" charset="-122"/>
              </a:rPr>
              <a:t>Car automation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84834" y="9459532"/>
            <a:ext cx="580185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5"/>
              </a:lnSpc>
            </a:pPr>
            <a:r>
              <a:rPr lang="en-US" sz="2500">
                <a:solidFill>
                  <a:srgbClr val="5271FF"/>
                </a:solidFill>
                <a:latin typeface="Helvetica World Bold" panose="020B0800040000020004" charset="-122"/>
              </a:rPr>
              <a:t>Security and surveillance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69891" y="9602407"/>
            <a:ext cx="502644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5"/>
              </a:lnSpc>
            </a:pPr>
            <a:r>
              <a:rPr lang="en-US" sz="2500">
                <a:solidFill>
                  <a:srgbClr val="5271FF"/>
                </a:solidFill>
                <a:latin typeface="Helvetica World Bold" panose="020B0800040000020004" charset="-122"/>
              </a:rPr>
              <a:t>Medical and healthcare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86192" y="8060445"/>
            <a:ext cx="5595082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just">
              <a:lnSpc>
                <a:spcPts val="299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5271FF"/>
                </a:solidFill>
                <a:latin typeface="Helvetica World Bold" panose="020B0800040000020004" charset="-122"/>
              </a:rPr>
              <a:t>E-commerce and marketing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2975529" y="8718348"/>
            <a:ext cx="11672992" cy="9486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254816" y="825314"/>
            <a:ext cx="3963004" cy="13299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649875" y="202353"/>
            <a:ext cx="3434560" cy="25759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771700" y="1112077"/>
            <a:ext cx="3628340" cy="24383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262596" y="3620616"/>
            <a:ext cx="3996704" cy="199835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084435" y="5685643"/>
            <a:ext cx="1664789" cy="16647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5592940" y="5484221"/>
            <a:ext cx="2695060" cy="17934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789898" y="7655233"/>
            <a:ext cx="2987669" cy="220536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99710" y="221403"/>
            <a:ext cx="15500329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2. OVERVIEW OF TENSORFLOW OBJECT DETECTION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7007" y="1699380"/>
            <a:ext cx="3889184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Key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9459" y="7506261"/>
            <a:ext cx="10817010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TensorFlow Object Detection API is a powerful tool for object detection in images and videos.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1311" y="8739424"/>
            <a:ext cx="11383123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This API allows users to build high-quality object detection models and deploy them across platforms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9459" y="2331232"/>
            <a:ext cx="10371630" cy="13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Allows users to easily build high-quality object detection models without the need for in-depth knowledge of Machine Learning.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1311" y="3895455"/>
            <a:ext cx="10449777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Reduce the time and cost of training new object detection models.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9459" y="5051377"/>
            <a:ext cx="10371630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Increased reusability and sharing of object detection models between different projects.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1311" y="6383580"/>
            <a:ext cx="10449777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Improve object detection performance by customizing lossy functions and hyperparameters.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52817" y="3793613"/>
            <a:ext cx="5968273" cy="60533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517602">
            <a:off x="15839054" y="8725001"/>
            <a:ext cx="5794056" cy="57940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992651">
            <a:off x="15812698" y="9442834"/>
            <a:ext cx="4694946" cy="46949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42251" y="2781872"/>
            <a:ext cx="8853266" cy="30865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43222" y="7029228"/>
            <a:ext cx="6451324" cy="253314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47871" y="214872"/>
            <a:ext cx="14750768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3. OBJECT DETECTION MODELS AND ARCHITECTURES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251" y="936850"/>
            <a:ext cx="4974756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ctr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Two-stage detectors: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05838" y="6563773"/>
            <a:ext cx="4974756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000000"/>
                </a:solidFill>
                <a:latin typeface="Times New Roman Bold"/>
              </a:rPr>
              <a:t>Fast R-CNN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84544" y="2861777"/>
            <a:ext cx="4974756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000000"/>
                </a:solidFill>
                <a:latin typeface="Times New Roman Bold"/>
              </a:rPr>
              <a:t>Faster R-CNN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2646" y="1548940"/>
            <a:ext cx="14911429" cy="8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The model is used to extract regions of objects, and a second model is used to classify and further refine the localization of the object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47871" y="1028700"/>
            <a:ext cx="9271325" cy="46356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19197" y="1028700"/>
            <a:ext cx="4301222" cy="21015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35245" y="3486482"/>
            <a:ext cx="7252755" cy="27208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6934657"/>
            <a:ext cx="2992300" cy="29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24982" y="6770829"/>
            <a:ext cx="11773658" cy="351617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47871" y="214872"/>
            <a:ext cx="14750768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3. OBJECT DETECTION MODELS AND ARCHITECTURES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9459" y="1028700"/>
            <a:ext cx="4974756" cy="4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One-stage detectors: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72" y="6469202"/>
            <a:ext cx="4974756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000000"/>
                </a:solidFill>
                <a:latin typeface="Times New Roman Bold"/>
              </a:rPr>
              <a:t>YOLO: You Only Look Once</a:t>
            </a:r>
          </a:p>
          <a:p>
            <a:pPr algn="ctr">
              <a:lnSpc>
                <a:spcPts val="3220"/>
              </a:lnSpc>
            </a:pPr>
            <a:endParaRPr lang="en-US" sz="28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37154" y="6370779"/>
            <a:ext cx="4474861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800">
                <a:solidFill>
                  <a:srgbClr val="000000"/>
                </a:solidFill>
                <a:latin typeface="Times New Roman Bold"/>
              </a:rPr>
              <a:t>SSD: Single Shot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4219782" y="-6208992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4331" y="2913293"/>
            <a:ext cx="8588892" cy="44604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23255" y="2913293"/>
            <a:ext cx="8378207" cy="510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7871" y="214872"/>
            <a:ext cx="14750768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3. OBJECT DETECTION MODELS AND ARCHITECTURES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4828" y="1548771"/>
            <a:ext cx="8647896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spc="-38">
                <a:solidFill>
                  <a:srgbClr val="000000"/>
                </a:solidFill>
                <a:latin typeface="Times New Roman Italics" panose="02030502070405090303"/>
                <a:hlinkClick r:id="rId6" tooltip="https://jonathan-hui.medium.com/?source=post_page-----5425656ae359--------------------------------"/>
              </a:rPr>
              <a:t>Jonathan Hui</a:t>
            </a:r>
            <a:r>
              <a:rPr lang="en-US" sz="2400" spc="-38">
                <a:solidFill>
                  <a:srgbClr val="000000"/>
                </a:solidFill>
                <a:latin typeface="Times New Roman Italics" panose="02030502070405090303"/>
              </a:rPr>
              <a:t> "Object detection: speed and accuracy comparison (Faster R-CNN, R-FCN, SSD, FPN, RetinaNet and YOLOv3)"</a:t>
            </a:r>
          </a:p>
          <a:p>
            <a:pPr algn="ctr">
              <a:lnSpc>
                <a:spcPts val="2760"/>
              </a:lnSpc>
            </a:pPr>
            <a:endParaRPr lang="en-US" sz="2400" spc="-38">
              <a:solidFill>
                <a:srgbClr val="000000"/>
              </a:solidFill>
              <a:latin typeface="Times New Roman Italics" panose="0203050207040509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3293" y="7750765"/>
            <a:ext cx="8120707" cy="177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5271FF"/>
                </a:solidFill>
                <a:latin typeface="Helvetica World Bold" panose="020B0800040000020004" charset="-122"/>
              </a:rPr>
              <a:t>Two stages generally have higher accuracy but slower speeds than one stage. Whereas a stage is usually faster, but can have less accuracy.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4377" y="199022"/>
            <a:ext cx="15812080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 dirty="0">
                <a:solidFill>
                  <a:srgbClr val="26B7FF"/>
                </a:solidFill>
                <a:latin typeface="Montserrat Semi-Bold Bold" panose="00000800000000000000"/>
              </a:rPr>
              <a:t>4. TRAINING AN OBJECT DETECTION MODEL WITH TENSORFLOW OBJECT DETECTION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883" y="5515560"/>
            <a:ext cx="1306397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200" dirty="0">
                <a:solidFill>
                  <a:srgbClr val="5271FF"/>
                </a:solidFill>
                <a:latin typeface="Helvetica World Bold" panose="020B0800040000020004" charset="-122"/>
              </a:rPr>
              <a:t>Download pre-trained models at </a:t>
            </a:r>
            <a:r>
              <a:rPr lang="en-US" sz="3200" dirty="0" err="1">
                <a:solidFill>
                  <a:srgbClr val="5271FF"/>
                </a:solidFill>
                <a:latin typeface="Helvetica World Bold" panose="020B0800040000020004" charset="-122"/>
              </a:rPr>
              <a:t>Tensorflow</a:t>
            </a:r>
            <a:r>
              <a:rPr lang="en-US" sz="3200" dirty="0">
                <a:solidFill>
                  <a:srgbClr val="5271FF"/>
                </a:solidFill>
                <a:latin typeface="Helvetica World Bold" panose="020B0800040000020004" charset="-122"/>
              </a:rPr>
              <a:t> object detection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8DC9BA-BF69-D771-36AF-13E8240C2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54" y="6367966"/>
            <a:ext cx="13463001" cy="3244928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3DEDCF8D-CC6F-7A0C-AFDF-2FD11869381D}"/>
              </a:ext>
            </a:extLst>
          </p:cNvPr>
          <p:cNvSpPr txBox="1"/>
          <p:nvPr/>
        </p:nvSpPr>
        <p:spPr>
          <a:xfrm>
            <a:off x="1529176" y="1661242"/>
            <a:ext cx="1306397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200" dirty="0">
                <a:solidFill>
                  <a:srgbClr val="5271FF"/>
                </a:solidFill>
                <a:latin typeface="Helvetica World Bold" panose="020B0800040000020004" charset="-122"/>
              </a:rPr>
              <a:t>Read </a:t>
            </a:r>
            <a:r>
              <a:rPr lang="en-US" sz="3200" dirty="0" err="1">
                <a:solidFill>
                  <a:srgbClr val="5271FF"/>
                </a:solidFill>
                <a:latin typeface="Helvetica World Bold" panose="020B0800040000020004" charset="-122"/>
              </a:rPr>
              <a:t>coco.names</a:t>
            </a:r>
            <a:r>
              <a:rPr lang="en-US" sz="3200" dirty="0">
                <a:solidFill>
                  <a:srgbClr val="5271FF"/>
                </a:solidFill>
                <a:latin typeface="Helvetica World Bold" panose="020B0800040000020004" charset="-122"/>
              </a:rPr>
              <a:t> ( labelling file)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41AC55-90A5-2DCE-3ACA-27E951C53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635" y="2596527"/>
            <a:ext cx="9004305" cy="2585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1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56310" flipH="1">
            <a:off x="3307504" y="8360837"/>
            <a:ext cx="11672992" cy="94869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8681" flipV="1">
            <a:off x="-13567581" y="-5465011"/>
            <a:ext cx="14883884" cy="148838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388349">
            <a:off x="-11911475" y="-3268981"/>
            <a:ext cx="12514885" cy="125148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517602">
            <a:off x="15270421" y="8673308"/>
            <a:ext cx="5794056" cy="57940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92651">
            <a:off x="15244066" y="9391140"/>
            <a:ext cx="4694946" cy="469494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9710" y="1348915"/>
            <a:ext cx="9454090" cy="125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endParaRPr dirty="0"/>
          </a:p>
          <a:p>
            <a:pPr>
              <a:lnSpc>
                <a:spcPts val="3335"/>
              </a:lnSpc>
            </a:pPr>
            <a:r>
              <a:rPr lang="en-US" sz="2900" dirty="0">
                <a:solidFill>
                  <a:srgbClr val="5271FF"/>
                </a:solidFill>
                <a:latin typeface="Helvetica World Bold" panose="020B0800040000020004" charset="-122"/>
              </a:rPr>
              <a:t>Implement models to predict several Images</a:t>
            </a:r>
          </a:p>
          <a:p>
            <a:pPr>
              <a:lnSpc>
                <a:spcPts val="3220"/>
              </a:lnSpc>
            </a:pPr>
            <a:endParaRPr lang="en-US" sz="2900" dirty="0">
              <a:solidFill>
                <a:srgbClr val="5271FF"/>
              </a:solidFill>
              <a:latin typeface="Helvetica World Bold" panose="020B08000400000200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11877" y="8938085"/>
            <a:ext cx="90658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0"/>
              </a:lnSpc>
            </a:pPr>
            <a:r>
              <a:rPr lang="en-US" sz="2620" dirty="0">
                <a:solidFill>
                  <a:srgbClr val="5271FF"/>
                </a:solidFill>
                <a:latin typeface="Helvetica World Bold" panose="020B0800040000020004" charset="-122"/>
              </a:rPr>
              <a:t>In this example, I used </a:t>
            </a:r>
            <a:r>
              <a:rPr lang="en-US" sz="2620" dirty="0" err="1">
                <a:solidFill>
                  <a:srgbClr val="5271FF"/>
                </a:solidFill>
                <a:latin typeface="Helvetica World Bold" panose="020B0800040000020004" charset="-122"/>
              </a:rPr>
              <a:t>EfficientDet</a:t>
            </a:r>
            <a:r>
              <a:rPr lang="en-US" sz="2620" dirty="0">
                <a:solidFill>
                  <a:srgbClr val="5271FF"/>
                </a:solidFill>
                <a:latin typeface="Helvetica World Bold" panose="020B0800040000020004" charset="-122"/>
              </a:rPr>
              <a:t> – a recent family of SOTA models discovered with the help of Neural Architecture Search</a:t>
            </a:r>
          </a:p>
          <a:p>
            <a:pPr>
              <a:lnSpc>
                <a:spcPts val="3010"/>
              </a:lnSpc>
            </a:pPr>
            <a:endParaRPr lang="en-US" sz="2620" dirty="0">
              <a:solidFill>
                <a:srgbClr val="5271FF"/>
              </a:solidFill>
              <a:latin typeface="Helvetica World Bold" panose="020B08000400000200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4377" y="199022"/>
            <a:ext cx="15812080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26B7FF"/>
                </a:solidFill>
                <a:latin typeface="Montserrat Semi-Bold Bold" panose="00000800000000000000"/>
              </a:rPr>
              <a:t>4. TRAINING AN OBJECT DETECTION MODEL WITH TENSORFLOW OBJECT DETECTION API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09A6D9-9327-E0F9-1FD2-BC9BC09D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2249289"/>
            <a:ext cx="7993218" cy="6562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647</Words>
  <Application>Microsoft Office PowerPoint</Application>
  <PresentationFormat>Custom</PresentationFormat>
  <Paragraphs>109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 Bold</vt:lpstr>
      <vt:lpstr>Calibri</vt:lpstr>
      <vt:lpstr>Times New Roman Italics</vt:lpstr>
      <vt:lpstr>Helvetica World Bold</vt:lpstr>
      <vt:lpstr>Montserrat Semi-Bold Bold</vt:lpstr>
      <vt:lpstr>Montserrat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Professional The History Digital Marketing Presentation</dc:title>
  <dc:creator/>
  <cp:lastModifiedBy>ASUS ZenBook</cp:lastModifiedBy>
  <cp:revision>11</cp:revision>
  <dcterms:created xsi:type="dcterms:W3CDTF">2006-08-16T00:00:00Z</dcterms:created>
  <dcterms:modified xsi:type="dcterms:W3CDTF">2023-04-11T06:21:22Z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A716B6522EEA47B3A2879E7A8573A58E</vt:lpwstr>
  </property>
  <property fmtid="{D5CDD505-2E9C-101B-9397-08002B2CF9AE}" pid="3" name="KSOProductBuildVer">
    <vt:lpwstr>1033-11.2.0.11516</vt:lpwstr>
  </property>
</Properties>
</file>